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Merriweather" panose="00000500000000000000" pitchFamily="34" charset="0"/>
      <p:regular r:id="rId17"/>
    </p:embeddedFont>
    <p:embeddedFont>
      <p:font typeface="Merriweather" panose="00000500000000000000" pitchFamily="34" charset="-122"/>
      <p:regular r:id="rId18"/>
    </p:embeddedFont>
    <p:embeddedFont>
      <p:font typeface="Merriweather" panose="00000500000000000000" pitchFamily="34" charset="-120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377916"/>
            <a:ext cx="7416403" cy="2313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Artisanal Coffee Roastery Management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5061942"/>
            <a:ext cx="7416403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Explore how a smart system enhances artisanal coffee roasting efficiency.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8875" y="701993"/>
            <a:ext cx="7639050" cy="13435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Recommendations and Future Work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75" y="2367915"/>
            <a:ext cx="1074896" cy="12899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36193" y="2582823"/>
            <a:ext cx="3207901" cy="3358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E-Commerce Integration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36193" y="3047643"/>
            <a:ext cx="6241732" cy="3439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Enable online sales to expand market reach.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875" y="3657838"/>
            <a:ext cx="1074896" cy="12899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36193" y="3872746"/>
            <a:ext cx="2687479" cy="3358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Predictive Analytics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36193" y="4337566"/>
            <a:ext cx="6241732" cy="3439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Forecast demand and optimize inventory dynamically.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875" y="4947761"/>
            <a:ext cx="1074896" cy="12899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36193" y="5162669"/>
            <a:ext cx="2687479" cy="3358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Mobile App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36193" y="5627489"/>
            <a:ext cx="6241732" cy="3439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Facilitate real-time monitoring and management remotely.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875" y="6237684"/>
            <a:ext cx="1074896" cy="128992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36193" y="6452592"/>
            <a:ext cx="2687479" cy="3358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Blockchain Tracking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7636193" y="6917412"/>
            <a:ext cx="6241732" cy="3439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Improve traceability and transparency across supply chain.</a:t>
            </a:r>
            <a:endParaRPr lang="en-US" sz="1650" dirty="0"/>
          </a:p>
        </p:txBody>
      </p:sp>
      <p:sp>
        <p:nvSpPr>
          <p:cNvPr id="16" name="Text Box 15"/>
          <p:cNvSpPr txBox="1"/>
          <p:nvPr/>
        </p:nvSpPr>
        <p:spPr>
          <a:xfrm>
            <a:off x="12653645" y="7745095"/>
            <a:ext cx="1885315" cy="48450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376005"/>
            <a:ext cx="6170771" cy="7712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Introduction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517458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2779514"/>
            <a:ext cx="3060740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Market Growth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3313033"/>
            <a:ext cx="3060740" cy="11844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artisanal coffee market is growing rapidly worldwide.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517458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2779514"/>
            <a:ext cx="3060740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Global Value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3313033"/>
            <a:ext cx="3060740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Projected to reach $83.5 billion by 2025.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006340"/>
            <a:ext cx="741640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5268397"/>
            <a:ext cx="3085386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Focus Areas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5801916"/>
            <a:ext cx="6892290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Quality, sustainability, and unique flavor profiles define success.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696" y="1002030"/>
            <a:ext cx="5755124" cy="7193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Problem Definition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5696" y="2066687"/>
            <a:ext cx="517922" cy="51792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53766" y="2145744"/>
            <a:ext cx="3100388" cy="3596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Manual Process Issues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553766" y="2643545"/>
            <a:ext cx="6784538" cy="3681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Inefficient, error-prone operations in many roasteries.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5696" y="3471982"/>
            <a:ext cx="517922" cy="51792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53766" y="3551039"/>
            <a:ext cx="2877503" cy="3596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Data Visibility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553766" y="4048839"/>
            <a:ext cx="6784538" cy="3681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No real-time inventory or production tracking.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5696" y="4877276"/>
            <a:ext cx="517922" cy="51792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53766" y="4956334"/>
            <a:ext cx="3231237" cy="3596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Traceability Challenges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553766" y="5454134"/>
            <a:ext cx="6784538" cy="3681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Difficulty tracking bean origin, roast profiles, preferences.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5696" y="6282571"/>
            <a:ext cx="517922" cy="51792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53766" y="6361628"/>
            <a:ext cx="2877503" cy="3596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Scalability Limits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553766" y="6859429"/>
            <a:ext cx="6784538" cy="3681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Heavy reliance on spreadsheets and paper restricts growth.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</p:spPr>
        <p:txBody>
          <a:bodyPr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42010" y="179070"/>
            <a:ext cx="7488555" cy="25012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Methodology &amp; Approach:System</a:t>
            </a:r>
            <a:endParaRPr lang="en-US" sz="4650" dirty="0">
              <a:solidFill>
                <a:srgbClr val="F5F0F0"/>
              </a:solidFill>
              <a:latin typeface="Merriweather" panose="00000500000000000000" pitchFamily="34" charset="0"/>
              <a:ea typeface="Merriweather" panose="00000500000000000000" pitchFamily="34" charset="-122"/>
              <a:cs typeface="Merriweather" panose="00000500000000000000" pitchFamily="34" charset="-120"/>
            </a:endParaRPr>
          </a:p>
          <a:p>
            <a:pPr marL="0" indent="0" algn="l">
              <a:lnSpc>
                <a:spcPts val="580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Architecture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827842" y="3088838"/>
            <a:ext cx="2111097" cy="738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Database Design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827842" y="4064198"/>
            <a:ext cx="2111097" cy="18924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Reliable PostgreSQL database organizes roastery data efficiently.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3523615" y="3047365"/>
            <a:ext cx="2111375" cy="7785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Entities Modeled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3523536" y="4064198"/>
            <a:ext cx="2111097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Product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3523536" y="4525447"/>
            <a:ext cx="2111097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Customer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3523536" y="4986695"/>
            <a:ext cx="2111097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Orders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3523536" y="5447943"/>
            <a:ext cx="2111097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Suppliers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3523536" y="5909191"/>
            <a:ext cx="2111097" cy="7569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Coffee Inventory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3523536" y="6748939"/>
            <a:ext cx="2111097" cy="3785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Roastery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6219230" y="3088838"/>
            <a:ext cx="2111097" cy="738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Data Relationships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6219230" y="4064198"/>
            <a:ext cx="2111097" cy="18924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Customer places Orders; Orders include Products for seamless tracking.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9111" y="577334"/>
            <a:ext cx="7678579" cy="13084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Methodology &amp; Approach: Key Modules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111" y="2199799"/>
            <a:ext cx="523399" cy="5233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9111" y="2932509"/>
            <a:ext cx="2385060" cy="6541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Inventory Management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19111" y="3712250"/>
            <a:ext cx="2385060" cy="10044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Real-time tracking of green coffee beans to reduce waste.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870" y="2199799"/>
            <a:ext cx="523399" cy="5233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65870" y="2932509"/>
            <a:ext cx="2385060" cy="6541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Roastery Operations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8865870" y="3712250"/>
            <a:ext cx="2385060" cy="10044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Scheduling, roast profile control, and quality assurance.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2629" y="2199799"/>
            <a:ext cx="523399" cy="5233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2629" y="2932509"/>
            <a:ext cx="2385060" cy="6541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Customer Management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1512629" y="3712250"/>
            <a:ext cx="2385060" cy="10044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Tracks preferences, orders, and valuable feedback.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9111" y="5135285"/>
            <a:ext cx="523399" cy="5233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19111" y="5867995"/>
            <a:ext cx="2385060" cy="6541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Reporting &amp; Analytics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6219111" y="6647736"/>
            <a:ext cx="2385060" cy="10044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Sales trends, inventory turnover, and supplier insights.</a:t>
            </a:r>
            <a:endParaRPr lang="en-US" sz="1600" dirty="0"/>
          </a:p>
        </p:txBody>
      </p:sp>
      <p:sp>
        <p:nvSpPr>
          <p:cNvPr id="16" name="Text Box 15"/>
          <p:cNvSpPr txBox="1"/>
          <p:nvPr/>
        </p:nvSpPr>
        <p:spPr>
          <a:xfrm>
            <a:off x="12653645" y="7745095"/>
            <a:ext cx="1885315" cy="48450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9749" y="667703"/>
            <a:ext cx="7444502" cy="15173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7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Results: Inventory Management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849749" y="2549128"/>
            <a:ext cx="182047" cy="913328"/>
          </a:xfrm>
          <a:prstGeom prst="roundRect">
            <a:avLst>
              <a:gd name="adj" fmla="val 5601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95889" y="2549128"/>
            <a:ext cx="3034784" cy="3793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Inventory Accuracy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395889" y="3074075"/>
            <a:ext cx="6898362" cy="3883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Improved accuracy by 95%, minimizing shortages.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13842" y="3705225"/>
            <a:ext cx="182047" cy="1301710"/>
          </a:xfrm>
          <a:prstGeom prst="roundRect">
            <a:avLst>
              <a:gd name="adj" fmla="val 5601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59982" y="3705225"/>
            <a:ext cx="3034784" cy="3793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Stockout Reduction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1759982" y="4230172"/>
            <a:ext cx="6534269" cy="7767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Reduced stockouts by 40%, enhancing customer service.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578054" y="5249704"/>
            <a:ext cx="182047" cy="913328"/>
          </a:xfrm>
          <a:prstGeom prst="roundRect">
            <a:avLst>
              <a:gd name="adj" fmla="val 5601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24194" y="5249704"/>
            <a:ext cx="3034784" cy="3793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Demand Forecasting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2124194" y="5774650"/>
            <a:ext cx="6170057" cy="3883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Optimized reorder points to match demand.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942267" y="6405801"/>
            <a:ext cx="182047" cy="913328"/>
          </a:xfrm>
          <a:prstGeom prst="roundRect">
            <a:avLst>
              <a:gd name="adj" fmla="val 5601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488406" y="6405801"/>
            <a:ext cx="3034784" cy="3793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Waste Reduction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2488406" y="6930747"/>
            <a:ext cx="5805845" cy="3883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Decreased waste by 15%, saving costs.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3196" y="652582"/>
            <a:ext cx="7537609" cy="14342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Results: Roastery Operations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3196" y="2431018"/>
            <a:ext cx="516374" cy="516374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9218" y="2474000"/>
            <a:ext cx="344210" cy="4302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549003" y="2509838"/>
            <a:ext cx="2868930" cy="358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Roast Quality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549003" y="3006090"/>
            <a:ext cx="6791801" cy="367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Consistent quality via optimized roast profiles.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03196" y="3832265"/>
            <a:ext cx="516374" cy="516374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89218" y="3875246"/>
            <a:ext cx="344210" cy="4302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1549003" y="3911084"/>
            <a:ext cx="2868930" cy="358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Production Scale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1549003" y="4407337"/>
            <a:ext cx="6791801" cy="367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Capacity increased by 20% to meet demand.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3196" y="5233511"/>
            <a:ext cx="516374" cy="516374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89218" y="5276493"/>
            <a:ext cx="344210" cy="4302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549003" y="5312331"/>
            <a:ext cx="2868930" cy="358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Defect Reduction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549003" y="5808583"/>
            <a:ext cx="6791801" cy="367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Roast defects cut by 30% through data-driven adjustments.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803196" y="6634758"/>
            <a:ext cx="516374" cy="516374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89218" y="6677739"/>
            <a:ext cx="344210" cy="4302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4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1549003" y="6713577"/>
            <a:ext cx="2868930" cy="358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Energy Efficiency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1549003" y="7209830"/>
            <a:ext cx="6791801" cy="367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Energy use per batch reduced by 10%.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822847"/>
            <a:ext cx="12902803" cy="15425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Results: Customer Relationship Management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82402"/>
            <a:ext cx="2774037" cy="7710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Customer Retention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5000268"/>
            <a:ext cx="2774037" cy="11844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Retention rose by 25% through targeted engagement.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674" y="3982402"/>
            <a:ext cx="2774037" cy="7710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Marketing Personalization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47674" y="5000268"/>
            <a:ext cx="2774037" cy="11844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Tailored campaigns based on customer preferences.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982402"/>
            <a:ext cx="2774037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Order Accuracy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31549" y="4614743"/>
            <a:ext cx="2774037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Errors reduced by 50%, increasing satisfaction.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424" y="3982402"/>
            <a:ext cx="2774037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Order Value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5424" y="4614743"/>
            <a:ext cx="2774037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Average order size lifted by 15%.</a:t>
            </a:r>
            <a:endParaRPr lang="en-US" sz="1900" dirty="0"/>
          </a:p>
        </p:txBody>
      </p:sp>
      <p:sp>
        <p:nvSpPr>
          <p:cNvPr id="16" name="Text Box 15"/>
          <p:cNvSpPr txBox="1"/>
          <p:nvPr/>
        </p:nvSpPr>
        <p:spPr>
          <a:xfrm>
            <a:off x="12653645" y="7745095"/>
            <a:ext cx="1885315" cy="48450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9958" y="663178"/>
            <a:ext cx="6025634" cy="753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Conclusion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6329958" y="1777841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13151" y="1860590"/>
            <a:ext cx="3012758" cy="3764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Efficiency Gains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7113151" y="2381607"/>
            <a:ext cx="6673691" cy="7710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Significant operational improvements drive better margins.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9958" y="3634621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13151" y="3717369"/>
            <a:ext cx="3260050" cy="3764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Data-Driven Decisions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7113151" y="4238387"/>
            <a:ext cx="6673691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Real-time insights support smarter management.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9958" y="5105876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13151" y="5188625"/>
            <a:ext cx="3204567" cy="3764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Customer Satisfaction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7113151" y="5709642"/>
            <a:ext cx="6673691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Enhanced experience fuels loyalty and profitability.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29958" y="6577132"/>
            <a:ext cx="542211" cy="542211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113151" y="6659880"/>
            <a:ext cx="3012758" cy="3764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ROI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7113151" y="7180898"/>
            <a:ext cx="6673691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Investment returned within 12 months of use.</a:t>
            </a:r>
            <a:endParaRPr lang="en-US" sz="1850" dirty="0"/>
          </a:p>
        </p:txBody>
      </p:sp>
      <p:sp>
        <p:nvSpPr>
          <p:cNvPr id="16" name="Text Box 15"/>
          <p:cNvSpPr txBox="1"/>
          <p:nvPr/>
        </p:nvSpPr>
        <p:spPr>
          <a:xfrm>
            <a:off x="12653645" y="7745095"/>
            <a:ext cx="1885315" cy="48450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2678</Words>
  <Application>WPS Presentation</Application>
  <PresentationFormat>On-screen Show (16:9)</PresentationFormat>
  <Paragraphs>177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Merriweather</vt:lpstr>
      <vt:lpstr>Merriweather</vt:lpstr>
      <vt:lpstr>Merriweather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WPS_1686768748</cp:lastModifiedBy>
  <cp:revision>3</cp:revision>
  <dcterms:created xsi:type="dcterms:W3CDTF">2025-05-24T16:51:00Z</dcterms:created>
  <dcterms:modified xsi:type="dcterms:W3CDTF">2025-05-24T20:40:38Z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F71D337A17B14059B8D17DE4A1E41CBD_12</vt:lpwstr>
  </property>
  <property fmtid="{D5CDD505-2E9C-101B-9397-08002B2CF9AE}" pid="3" name="KSOProductBuildVer">
    <vt:lpwstr>1033-12.2.0.21179</vt:lpwstr>
  </property>
</Properties>
</file>